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10"/>
  </p:notesMasterIdLst>
  <p:sldIdLst>
    <p:sldId id="256"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96" d="100"/>
          <a:sy n="96" d="100"/>
        </p:scale>
        <p:origin x="-38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F:\GIS%202010\SecWard\BuffaloUnpavedCatagoryBreakdown.xlsx" TargetMode="External"/><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Estimated Population by County in Watershed</a:t>
            </a:r>
          </a:p>
        </c:rich>
      </c:tx>
      <c:layout>
        <c:manualLayout>
          <c:xMode val="edge"/>
          <c:yMode val="edge"/>
          <c:x val="0.182482286261168"/>
          <c:y val="0.0"/>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Population</c:v>
                </c:pt>
              </c:strCache>
            </c:strRef>
          </c:tx>
          <c:spPr>
            <a:solidFill>
              <a:schemeClr val="accent1"/>
            </a:solidFill>
            <a:ln>
              <a:noFill/>
            </a:ln>
            <a:effectLst/>
            <a:sp3d/>
          </c:spPr>
          <c:invertIfNegative val="0"/>
          <c:dLbls>
            <c:spPr>
              <a:noFill/>
              <a:ln>
                <a:noFill/>
              </a:ln>
              <a:effectLst>
                <a:outerShdw blurRad="50800" dist="38100" dir="2700000" algn="tl" rotWithShape="0">
                  <a:schemeClr val="bg1">
                    <a:alpha val="40000"/>
                  </a:scheme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Newton</c:v>
                </c:pt>
                <c:pt idx="1">
                  <c:v>Searcy</c:v>
                </c:pt>
                <c:pt idx="2">
                  <c:v>Marion</c:v>
                </c:pt>
                <c:pt idx="3">
                  <c:v>Baxter</c:v>
                </c:pt>
                <c:pt idx="4">
                  <c:v>Pope</c:v>
                </c:pt>
                <c:pt idx="5">
                  <c:v>Stone</c:v>
                </c:pt>
                <c:pt idx="6">
                  <c:v>Boone</c:v>
                </c:pt>
                <c:pt idx="7">
                  <c:v>Van Buren</c:v>
                </c:pt>
              </c:strCache>
            </c:strRef>
          </c:cat>
          <c:val>
            <c:numRef>
              <c:f>Sheet1!$B$2:$B$9</c:f>
              <c:numCache>
                <c:formatCode>#,##0</c:formatCode>
                <c:ptCount val="8"/>
                <c:pt idx="0">
                  <c:v>7772.0</c:v>
                </c:pt>
                <c:pt idx="1">
                  <c:v>7666.0</c:v>
                </c:pt>
                <c:pt idx="2">
                  <c:v>1832.0</c:v>
                </c:pt>
                <c:pt idx="3">
                  <c:v>155.0</c:v>
                </c:pt>
                <c:pt idx="4">
                  <c:v>139.0</c:v>
                </c:pt>
                <c:pt idx="5">
                  <c:v>221.0</c:v>
                </c:pt>
                <c:pt idx="6">
                  <c:v>239.0</c:v>
                </c:pt>
                <c:pt idx="7">
                  <c:v>38.0</c:v>
                </c:pt>
              </c:numCache>
            </c:numRef>
          </c:val>
          <c:extLst xmlns:c16r2="http://schemas.microsoft.com/office/drawing/2015/06/chart">
            <c:ext xmlns:c16="http://schemas.microsoft.com/office/drawing/2014/chart" uri="{C3380CC4-5D6E-409C-BE32-E72D297353CC}">
              <c16:uniqueId val="{00000000-0320-4ACC-8412-BA15678FBB28}"/>
            </c:ext>
          </c:extLst>
        </c:ser>
        <c:dLbls>
          <c:showLegendKey val="0"/>
          <c:showVal val="0"/>
          <c:showCatName val="0"/>
          <c:showSerName val="0"/>
          <c:showPercent val="0"/>
          <c:showBubbleSize val="0"/>
        </c:dLbls>
        <c:gapWidth val="150"/>
        <c:shape val="box"/>
        <c:axId val="2076227608"/>
        <c:axId val="2076223960"/>
        <c:axId val="0"/>
      </c:bar3DChart>
      <c:catAx>
        <c:axId val="2076227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6223960"/>
        <c:crosses val="autoZero"/>
        <c:auto val="1"/>
        <c:lblAlgn val="ctr"/>
        <c:lblOffset val="100"/>
        <c:noMultiLvlLbl val="0"/>
      </c:catAx>
      <c:valAx>
        <c:axId val="2076223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62276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a:t>Unpaved Road Stream Crossings</a:t>
            </a:r>
          </a:p>
        </c:rich>
      </c:tx>
      <c:layout>
        <c:manualLayout>
          <c:xMode val="edge"/>
          <c:yMode val="edge"/>
          <c:x val="0.217958223972004"/>
          <c:y val="0.0231481481481481"/>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Newton</c:v>
                </c:pt>
                <c:pt idx="1">
                  <c:v>Searcy</c:v>
                </c:pt>
                <c:pt idx="2">
                  <c:v>Marion</c:v>
                </c:pt>
                <c:pt idx="3">
                  <c:v>Stone</c:v>
                </c:pt>
                <c:pt idx="4">
                  <c:v>Boone</c:v>
                </c:pt>
                <c:pt idx="5">
                  <c:v>Pope</c:v>
                </c:pt>
                <c:pt idx="6">
                  <c:v>Baxter</c:v>
                </c:pt>
                <c:pt idx="7">
                  <c:v>Van Buren</c:v>
                </c:pt>
              </c:strCache>
            </c:strRef>
          </c:cat>
          <c:val>
            <c:numRef>
              <c:f>Sheet1!$B$2:$B$9</c:f>
              <c:numCache>
                <c:formatCode>General</c:formatCode>
                <c:ptCount val="8"/>
                <c:pt idx="0">
                  <c:v>322.0</c:v>
                </c:pt>
                <c:pt idx="1">
                  <c:v>258.0</c:v>
                </c:pt>
                <c:pt idx="2">
                  <c:v>67.0</c:v>
                </c:pt>
                <c:pt idx="3">
                  <c:v>9.0</c:v>
                </c:pt>
                <c:pt idx="4">
                  <c:v>6.0</c:v>
                </c:pt>
                <c:pt idx="5">
                  <c:v>4.0</c:v>
                </c:pt>
                <c:pt idx="6">
                  <c:v>2.0</c:v>
                </c:pt>
                <c:pt idx="7">
                  <c:v>0.0</c:v>
                </c:pt>
              </c:numCache>
            </c:numRef>
          </c:val>
          <c:extLst xmlns:c16r2="http://schemas.microsoft.com/office/drawing/2015/06/chart">
            <c:ext xmlns:c16="http://schemas.microsoft.com/office/drawing/2014/chart" uri="{C3380CC4-5D6E-409C-BE32-E72D297353CC}">
              <c16:uniqueId val="{00000000-E0FF-4DA5-A9E4-65D4F774071B}"/>
            </c:ext>
          </c:extLst>
        </c:ser>
        <c:dLbls>
          <c:showLegendKey val="0"/>
          <c:showVal val="0"/>
          <c:showCatName val="0"/>
          <c:showSerName val="0"/>
          <c:showPercent val="0"/>
          <c:showBubbleSize val="0"/>
        </c:dLbls>
        <c:gapWidth val="150"/>
        <c:gapDepth val="0"/>
        <c:shape val="box"/>
        <c:axId val="2080477752"/>
        <c:axId val="2080481272"/>
        <c:axId val="0"/>
      </c:bar3DChart>
      <c:catAx>
        <c:axId val="2080477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0481272"/>
        <c:crosses val="autoZero"/>
        <c:auto val="1"/>
        <c:lblAlgn val="ctr"/>
        <c:lblOffset val="100"/>
        <c:noMultiLvlLbl val="0"/>
      </c:catAx>
      <c:valAx>
        <c:axId val="2080481272"/>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0477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5D598-BBDE-43F5-9854-DA201E85DA61}" type="datetimeFigureOut">
              <a:rPr lang="en-US" smtClean="0"/>
              <a:t>8/1/20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60DD2-6B37-4589-A92B-5FF06435DCBE}" type="slidenum">
              <a:rPr lang="en-US" smtClean="0"/>
              <a:t>‹#›</a:t>
            </a:fld>
            <a:endParaRPr lang="en-US"/>
          </a:p>
        </p:txBody>
      </p:sp>
    </p:spTree>
    <p:extLst>
      <p:ext uri="{BB962C8B-B14F-4D97-AF65-F5344CB8AC3E}">
        <p14:creationId xmlns:p14="http://schemas.microsoft.com/office/powerpoint/2010/main" val="255738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rgbClr val="3F873F"/>
                </a:solidFill>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a:t>Click Insert - Header&amp;Footer to change footer content</a:t>
            </a:r>
            <a:endParaRPr lang="en-US" dirty="0"/>
          </a:p>
        </p:txBody>
      </p:sp>
      <p:sp>
        <p:nvSpPr>
          <p:cNvPr id="6" name="Slide Number Placeholder 5"/>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390499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F873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Click Insert - Header&amp;Footer to change footer content</a:t>
            </a:r>
          </a:p>
        </p:txBody>
      </p:sp>
      <p:sp>
        <p:nvSpPr>
          <p:cNvPr id="6" name="Slide Number Placeholder 5"/>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385390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5400">
                <a:solidFill>
                  <a:srgbClr val="3F873F"/>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r>
              <a:rPr lang="en-US"/>
              <a:t>Click Insert - Header&amp;Footer to change footer content</a:t>
            </a:r>
          </a:p>
        </p:txBody>
      </p:sp>
      <p:sp>
        <p:nvSpPr>
          <p:cNvPr id="6" name="Slide Number Placeholder 5"/>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159161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F873F"/>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Click Insert - Header&amp;Footer to change footer content</a:t>
            </a:r>
          </a:p>
        </p:txBody>
      </p:sp>
      <p:sp>
        <p:nvSpPr>
          <p:cNvPr id="7" name="Slide Number Placeholder 6"/>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124098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3F873F"/>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Click Insert - Header&amp;Footer to change footer content</a:t>
            </a:r>
          </a:p>
        </p:txBody>
      </p:sp>
      <p:sp>
        <p:nvSpPr>
          <p:cNvPr id="9" name="Slide Number Placeholder 8"/>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373928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F873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a:t>Click Insert - Header&amp;Footer to change footer content</a:t>
            </a:r>
          </a:p>
        </p:txBody>
      </p:sp>
      <p:sp>
        <p:nvSpPr>
          <p:cNvPr id="5" name="Slide Number Placeholder 4"/>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141948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1373660" y="6356350"/>
            <a:ext cx="4114800" cy="365125"/>
          </a:xfrm>
        </p:spPr>
        <p:txBody>
          <a:bodyPr/>
          <a:lstStyle/>
          <a:p>
            <a:r>
              <a:rPr lang="en-US"/>
              <a:t>Click Insert - Header&amp;Footer to change footer content</a:t>
            </a:r>
          </a:p>
        </p:txBody>
      </p:sp>
    </p:spTree>
    <p:extLst>
      <p:ext uri="{BB962C8B-B14F-4D97-AF65-F5344CB8AC3E}">
        <p14:creationId xmlns:p14="http://schemas.microsoft.com/office/powerpoint/2010/main" val="74305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506096"/>
            <a:ext cx="12192000" cy="1013899"/>
          </a:xfrm>
          <a:prstGeom prst="rect">
            <a:avLst/>
          </a:prstGeom>
        </p:spPr>
        <p:txBody>
          <a:bodyPr anchor="b">
            <a:noAutofit/>
          </a:bodyPr>
          <a:lstStyle>
            <a:lvl1pPr algn="ctr">
              <a:defRPr sz="4400"/>
            </a:lvl1pPr>
          </a:lstStyle>
          <a:p>
            <a:r>
              <a:rPr lang="en-US" dirty="0"/>
              <a:t>CLICK TO EDIT MASTER TITLE STYLE</a:t>
            </a:r>
          </a:p>
        </p:txBody>
      </p:sp>
    </p:spTree>
    <p:extLst>
      <p:ext uri="{BB962C8B-B14F-4D97-AF65-F5344CB8AC3E}">
        <p14:creationId xmlns:p14="http://schemas.microsoft.com/office/powerpoint/2010/main" val="1045660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2.xml"/><Relationship Id="rId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7366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Click Insert - Header&amp;Footer to change footer content</a:t>
            </a:r>
            <a:endParaRPr lang="en-US" dirty="0"/>
          </a:p>
        </p:txBody>
      </p:sp>
      <p:sp>
        <p:nvSpPr>
          <p:cNvPr id="6" name="Slide Number Placeholder 5"/>
          <p:cNvSpPr>
            <a:spLocks noGrp="1"/>
          </p:cNvSpPr>
          <p:nvPr>
            <p:ph type="sldNum" sz="quarter" idx="4"/>
          </p:nvPr>
        </p:nvSpPr>
        <p:spPr>
          <a:xfrm>
            <a:off x="10923372" y="6356350"/>
            <a:ext cx="4304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E9F58-E944-4E46-9D61-D29AFA3E7B77}" type="slidenum">
              <a:rPr lang="en-US" smtClean="0"/>
              <a:t>‹#›</a:t>
            </a:fld>
            <a:endParaRPr lang="en-US"/>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200" y="6249859"/>
            <a:ext cx="471616" cy="471616"/>
          </a:xfrm>
          <a:prstGeom prst="rect">
            <a:avLst/>
          </a:prstGeom>
        </p:spPr>
      </p:pic>
    </p:spTree>
    <p:extLst>
      <p:ext uri="{BB962C8B-B14F-4D97-AF65-F5344CB8AC3E}">
        <p14:creationId xmlns:p14="http://schemas.microsoft.com/office/powerpoint/2010/main" val="4257209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b="1" kern="1200">
          <a:solidFill>
            <a:srgbClr val="3F87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438140"/>
            <a:ext cx="12192000" cy="1507524"/>
          </a:xfrm>
          <a:prstGeom prst="rect">
            <a:avLst/>
          </a:prstGeom>
          <a:solidFill>
            <a:srgbClr val="3F8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4740876" y="1836778"/>
            <a:ext cx="2710248" cy="2710248"/>
            <a:chOff x="4020066" y="1655546"/>
            <a:chExt cx="3426940" cy="3426940"/>
          </a:xfrm>
        </p:grpSpPr>
        <p:sp>
          <p:nvSpPr>
            <p:cNvPr id="9" name="Oval 8"/>
            <p:cNvSpPr/>
            <p:nvPr userDrawn="1"/>
          </p:nvSpPr>
          <p:spPr>
            <a:xfrm>
              <a:off x="4020066" y="1655546"/>
              <a:ext cx="3426940" cy="3426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1192" y="1851813"/>
              <a:ext cx="3064689" cy="3034406"/>
            </a:xfrm>
            <a:prstGeom prst="rect">
              <a:avLst/>
            </a:prstGeom>
          </p:spPr>
        </p:pic>
      </p:grpSp>
      <p:sp>
        <p:nvSpPr>
          <p:cNvPr id="11" name="Title Placeholder 1"/>
          <p:cNvSpPr>
            <a:spLocks noGrp="1"/>
          </p:cNvSpPr>
          <p:nvPr>
            <p:ph type="title"/>
          </p:nvPr>
        </p:nvSpPr>
        <p:spPr>
          <a:xfrm>
            <a:off x="0" y="4330385"/>
            <a:ext cx="12192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70036236"/>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914400" rtl="0" eaLnBrk="1" latinLnBrk="0" hangingPunct="1">
        <a:lnSpc>
          <a:spcPct val="90000"/>
        </a:lnSpc>
        <a:spcBef>
          <a:spcPct val="0"/>
        </a:spcBef>
        <a:buNone/>
        <a:defRPr sz="4400" b="1" kern="1200">
          <a:solidFill>
            <a:srgbClr val="3F87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19051" y="5047623"/>
            <a:ext cx="12192000" cy="1013899"/>
          </a:xfrm>
        </p:spPr>
        <p:txBody>
          <a:bodyPr/>
          <a:lstStyle/>
          <a:p>
            <a:r>
              <a:rPr lang="en-US" sz="3600" dirty="0"/>
              <a:t>Unpaved Roads in the Buffalo River Watershed Report</a:t>
            </a:r>
          </a:p>
        </p:txBody>
      </p:sp>
      <p:pic>
        <p:nvPicPr>
          <p:cNvPr id="3" name="Picture 2">
            <a:extLst>
              <a:ext uri="{FF2B5EF4-FFF2-40B4-BE49-F238E27FC236}">
                <a16:creationId xmlns:a16="http://schemas.microsoft.com/office/drawing/2014/main" xmlns="" id="{65F2D6FB-4D84-4D66-A452-5B51E2C69BB8}"/>
              </a:ext>
            </a:extLst>
          </p:cNvPr>
          <p:cNvPicPr>
            <a:picLocks noChangeAspect="1"/>
          </p:cNvPicPr>
          <p:nvPr/>
        </p:nvPicPr>
        <p:blipFill rotWithShape="1">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rcRect t="77008"/>
          <a:stretch/>
        </p:blipFill>
        <p:spPr>
          <a:xfrm>
            <a:off x="4267418" y="4459709"/>
            <a:ext cx="3686175" cy="939736"/>
          </a:xfrm>
          <a:prstGeom prst="rect">
            <a:avLst/>
          </a:prstGeom>
        </p:spPr>
      </p:pic>
    </p:spTree>
    <p:extLst>
      <p:ext uri="{BB962C8B-B14F-4D97-AF65-F5344CB8AC3E}">
        <p14:creationId xmlns:p14="http://schemas.microsoft.com/office/powerpoint/2010/main" val="4011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C3D014A8-BB69-4A72-B5AD-116754D502D7}"/>
              </a:ext>
            </a:extLst>
          </p:cNvPr>
          <p:cNvSpPr>
            <a:spLocks noGrp="1"/>
          </p:cNvSpPr>
          <p:nvPr>
            <p:ph type="ftr" sz="quarter" idx="11"/>
          </p:nvPr>
        </p:nvSpPr>
        <p:spPr>
          <a:xfrm>
            <a:off x="1602297" y="6375633"/>
            <a:ext cx="6962864" cy="482367"/>
          </a:xfrm>
        </p:spPr>
        <p:txBody>
          <a:bodyPr/>
          <a:lstStyle/>
          <a:p>
            <a:r>
              <a:rPr lang="en-US" sz="800" dirty="0"/>
              <a:t>Modified from:  Characterization of Roads within the Buffalo River Watershed (2017 Report to the Beautiful Buffalo River Action Committee), Shelby Johnson, 2017 </a:t>
            </a:r>
          </a:p>
        </p:txBody>
      </p:sp>
      <p:sp>
        <p:nvSpPr>
          <p:cNvPr id="6" name="TextBox 5">
            <a:extLst>
              <a:ext uri="{FF2B5EF4-FFF2-40B4-BE49-F238E27FC236}">
                <a16:creationId xmlns:a16="http://schemas.microsoft.com/office/drawing/2014/main" xmlns="" id="{511E7B91-7976-41BE-9A1A-EDECA01DF1CC}"/>
              </a:ext>
            </a:extLst>
          </p:cNvPr>
          <p:cNvSpPr txBox="1"/>
          <p:nvPr/>
        </p:nvSpPr>
        <p:spPr>
          <a:xfrm>
            <a:off x="1399432" y="-24388"/>
            <a:ext cx="5701281" cy="461665"/>
          </a:xfrm>
          <a:prstGeom prst="rect">
            <a:avLst/>
          </a:prstGeom>
          <a:noFill/>
        </p:spPr>
        <p:txBody>
          <a:bodyPr wrap="square" rtlCol="0">
            <a:spAutoFit/>
          </a:bodyPr>
          <a:lstStyle/>
          <a:p>
            <a:r>
              <a:rPr lang="en-US" sz="2400" dirty="0"/>
              <a:t>Geography of the Buffalo River Watershed</a:t>
            </a:r>
          </a:p>
        </p:txBody>
      </p:sp>
      <p:sp>
        <p:nvSpPr>
          <p:cNvPr id="7" name="TextBox 6">
            <a:extLst>
              <a:ext uri="{FF2B5EF4-FFF2-40B4-BE49-F238E27FC236}">
                <a16:creationId xmlns:a16="http://schemas.microsoft.com/office/drawing/2014/main" xmlns="" id="{DC322258-E897-40C3-9606-49DF7191DBE4}"/>
              </a:ext>
            </a:extLst>
          </p:cNvPr>
          <p:cNvSpPr txBox="1"/>
          <p:nvPr/>
        </p:nvSpPr>
        <p:spPr>
          <a:xfrm>
            <a:off x="8457142" y="268892"/>
            <a:ext cx="3390638" cy="3046988"/>
          </a:xfrm>
          <a:prstGeom prst="rect">
            <a:avLst/>
          </a:prstGeom>
          <a:noFill/>
        </p:spPr>
        <p:txBody>
          <a:bodyPr wrap="square" rtlCol="0">
            <a:spAutoFit/>
          </a:bodyPr>
          <a:lstStyle/>
          <a:p>
            <a:r>
              <a:rPr lang="en-US" sz="1600" b="1" dirty="0"/>
              <a:t>The Buffalo River watershed begins along the western border of Newton County.  The river flows easterly to meet the White River.  The watershed drains roughly 1,330 square miles of the Boston Mountains and Ozark Highlands.  It covers parts of eight counties.  The terrain is rugged and steep.  The majority of the watershed lies in Newton and Searcy counties, with the smallest portion lying in Van Buren County.</a:t>
            </a:r>
          </a:p>
        </p:txBody>
      </p:sp>
      <p:pic>
        <p:nvPicPr>
          <p:cNvPr id="10" name="Picture 9">
            <a:extLst>
              <a:ext uri="{FF2B5EF4-FFF2-40B4-BE49-F238E27FC236}">
                <a16:creationId xmlns:a16="http://schemas.microsoft.com/office/drawing/2014/main" xmlns="" id="{BBB41A8A-C015-4946-AC06-1292BC3D9A88}"/>
              </a:ext>
            </a:extLst>
          </p:cNvPr>
          <p:cNvPicPr>
            <a:picLocks noChangeAspect="1"/>
          </p:cNvPicPr>
          <p:nvPr/>
        </p:nvPicPr>
        <p:blipFill>
          <a:blip/>
          <a:stretch>
            <a:fillRect/>
          </a:stretch>
        </p:blipFill>
        <p:spPr>
          <a:xfrm>
            <a:off x="8166499" y="3429000"/>
            <a:ext cx="3971925" cy="2815818"/>
          </a:xfrm>
          <a:prstGeom prst="rect">
            <a:avLst/>
          </a:prstGeom>
        </p:spPr>
      </p:pic>
      <p:pic>
        <p:nvPicPr>
          <p:cNvPr id="4" name="Picture 3" descr="A close up of a map&#10;&#10;Description automatically generated">
            <a:extLst>
              <a:ext uri="{FF2B5EF4-FFF2-40B4-BE49-F238E27FC236}">
                <a16:creationId xmlns:a16="http://schemas.microsoft.com/office/drawing/2014/main" xmlns="" id="{2C3B3480-8092-4FF5-97B9-6B209FCC1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3" y="401405"/>
            <a:ext cx="7959027" cy="5793559"/>
          </a:xfrm>
          <a:prstGeom prst="rect">
            <a:avLst/>
          </a:prstGeom>
        </p:spPr>
      </p:pic>
    </p:spTree>
    <p:extLst>
      <p:ext uri="{BB962C8B-B14F-4D97-AF65-F5344CB8AC3E}">
        <p14:creationId xmlns:p14="http://schemas.microsoft.com/office/powerpoint/2010/main" val="347478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6A367E6-8BC7-42B4-844B-5BD3CBF0404C}"/>
              </a:ext>
            </a:extLst>
          </p:cNvPr>
          <p:cNvSpPr txBox="1"/>
          <p:nvPr/>
        </p:nvSpPr>
        <p:spPr>
          <a:xfrm>
            <a:off x="1525748" y="-8389"/>
            <a:ext cx="6057900" cy="461665"/>
          </a:xfrm>
          <a:prstGeom prst="rect">
            <a:avLst/>
          </a:prstGeom>
          <a:noFill/>
        </p:spPr>
        <p:txBody>
          <a:bodyPr wrap="square" rtlCol="0">
            <a:spAutoFit/>
          </a:bodyPr>
          <a:lstStyle/>
          <a:p>
            <a:r>
              <a:rPr lang="en-US" sz="2400" dirty="0"/>
              <a:t>Distribution of Population in the Watershed</a:t>
            </a:r>
          </a:p>
        </p:txBody>
      </p:sp>
      <p:graphicFrame>
        <p:nvGraphicFramePr>
          <p:cNvPr id="6" name="Chart 5">
            <a:extLst>
              <a:ext uri="{FF2B5EF4-FFF2-40B4-BE49-F238E27FC236}">
                <a16:creationId xmlns:a16="http://schemas.microsoft.com/office/drawing/2014/main" xmlns="" id="{58376DB7-D4A1-4B9E-BBBF-40805E912300}"/>
              </a:ext>
            </a:extLst>
          </p:cNvPr>
          <p:cNvGraphicFramePr>
            <a:graphicFrameLocks/>
          </p:cNvGraphicFramePr>
          <p:nvPr>
            <p:extLst>
              <p:ext uri="{D42A27DB-BD31-4B8C-83A1-F6EECF244321}">
                <p14:modId xmlns:p14="http://schemas.microsoft.com/office/powerpoint/2010/main" val="1077913538"/>
              </p:ext>
            </p:extLst>
          </p:nvPr>
        </p:nvGraphicFramePr>
        <p:xfrm>
          <a:off x="8128932" y="3733800"/>
          <a:ext cx="4063068" cy="24860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4B4561FE-CD4B-433B-AE75-8972F63C45EB}"/>
              </a:ext>
            </a:extLst>
          </p:cNvPr>
          <p:cNvSpPr txBox="1"/>
          <p:nvPr/>
        </p:nvSpPr>
        <p:spPr>
          <a:xfrm>
            <a:off x="8128933" y="528506"/>
            <a:ext cx="3741490" cy="1692771"/>
          </a:xfrm>
          <a:prstGeom prst="rect">
            <a:avLst/>
          </a:prstGeom>
          <a:noFill/>
        </p:spPr>
        <p:txBody>
          <a:bodyPr wrap="square" rtlCol="0">
            <a:spAutoFit/>
          </a:bodyPr>
          <a:lstStyle/>
          <a:p>
            <a:r>
              <a:rPr lang="en-US" b="1" dirty="0"/>
              <a:t>The watershed’s estimated population is around 18,000.  The majority of population is situated in Newton and Searcy counties.</a:t>
            </a:r>
          </a:p>
          <a:p>
            <a:r>
              <a:rPr lang="en-US" sz="1400" b="1" dirty="0"/>
              <a:t>* Estimate derived by factoring the number of 9-1-1 addresses by 1.8</a:t>
            </a:r>
          </a:p>
        </p:txBody>
      </p:sp>
      <p:sp>
        <p:nvSpPr>
          <p:cNvPr id="8" name="Footer Placeholder 1">
            <a:extLst>
              <a:ext uri="{FF2B5EF4-FFF2-40B4-BE49-F238E27FC236}">
                <a16:creationId xmlns:a16="http://schemas.microsoft.com/office/drawing/2014/main" xmlns="" id="{D1B748F3-EDD4-40D2-969F-C6AE21883F12}"/>
              </a:ext>
            </a:extLst>
          </p:cNvPr>
          <p:cNvSpPr>
            <a:spLocks noGrp="1"/>
          </p:cNvSpPr>
          <p:nvPr>
            <p:ph type="ftr" sz="quarter" idx="11"/>
          </p:nvPr>
        </p:nvSpPr>
        <p:spPr>
          <a:xfrm>
            <a:off x="1602297" y="6375633"/>
            <a:ext cx="6962864" cy="482367"/>
          </a:xfrm>
        </p:spPr>
        <p:txBody>
          <a:bodyPr/>
          <a:lstStyle/>
          <a:p>
            <a:r>
              <a:rPr lang="en-US" sz="800" dirty="0"/>
              <a:t>Modified from:  Characterization of Roads within the Buffalo River Watershed (2017 Report to the Beautiful Buffalo River Action Committee), Shelby Johnson, 2017 </a:t>
            </a:r>
          </a:p>
        </p:txBody>
      </p:sp>
      <p:pic>
        <p:nvPicPr>
          <p:cNvPr id="3" name="Picture 2" descr="A close up of a map&#10;&#10;Description automatically generated">
            <a:extLst>
              <a:ext uri="{FF2B5EF4-FFF2-40B4-BE49-F238E27FC236}">
                <a16:creationId xmlns:a16="http://schemas.microsoft.com/office/drawing/2014/main" xmlns="" id="{9C9C3D04-3CAF-4CFD-9483-25FC550C0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91" y="453276"/>
            <a:ext cx="7983941" cy="5762625"/>
          </a:xfrm>
          <a:prstGeom prst="rect">
            <a:avLst/>
          </a:prstGeom>
        </p:spPr>
      </p:pic>
    </p:spTree>
    <p:extLst>
      <p:ext uri="{BB962C8B-B14F-4D97-AF65-F5344CB8AC3E}">
        <p14:creationId xmlns:p14="http://schemas.microsoft.com/office/powerpoint/2010/main" val="409910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31EA477-D595-4C90-B9E3-EBC463AA0B54}"/>
              </a:ext>
            </a:extLst>
          </p:cNvPr>
          <p:cNvSpPr txBox="1"/>
          <p:nvPr/>
        </p:nvSpPr>
        <p:spPr>
          <a:xfrm>
            <a:off x="904962" y="12442"/>
            <a:ext cx="6703852" cy="461665"/>
          </a:xfrm>
          <a:prstGeom prst="rect">
            <a:avLst/>
          </a:prstGeom>
          <a:noFill/>
        </p:spPr>
        <p:txBody>
          <a:bodyPr wrap="square" rtlCol="0">
            <a:spAutoFit/>
          </a:bodyPr>
          <a:lstStyle/>
          <a:p>
            <a:r>
              <a:rPr lang="en-US" sz="2400" dirty="0"/>
              <a:t>2,518 Miles of Roads in the Buffalo River Watershed</a:t>
            </a:r>
          </a:p>
        </p:txBody>
      </p:sp>
      <p:sp>
        <p:nvSpPr>
          <p:cNvPr id="6" name="TextBox 5">
            <a:extLst>
              <a:ext uri="{FF2B5EF4-FFF2-40B4-BE49-F238E27FC236}">
                <a16:creationId xmlns:a16="http://schemas.microsoft.com/office/drawing/2014/main" xmlns="" id="{467AC41C-BD62-43CE-B661-F58EFBCDC2DD}"/>
              </a:ext>
            </a:extLst>
          </p:cNvPr>
          <p:cNvSpPr txBox="1"/>
          <p:nvPr/>
        </p:nvSpPr>
        <p:spPr>
          <a:xfrm>
            <a:off x="8429625" y="474107"/>
            <a:ext cx="3607859" cy="2585323"/>
          </a:xfrm>
          <a:prstGeom prst="rect">
            <a:avLst/>
          </a:prstGeom>
          <a:noFill/>
        </p:spPr>
        <p:txBody>
          <a:bodyPr wrap="square" rtlCol="0">
            <a:spAutoFit/>
          </a:bodyPr>
          <a:lstStyle/>
          <a:p>
            <a:r>
              <a:rPr lang="en-US" b="1" dirty="0"/>
              <a:t>Of the 2,518 miles of road in the watershed, the majority are unpaved.  The pie chart below illustrates that 1,245 miles or 62% of unpaved roads are under county jurisdiction.  Of that 1,245 nearly 630 miles or 31% are privately owned.  These may be driveways to farms or residences.</a:t>
            </a:r>
          </a:p>
        </p:txBody>
      </p:sp>
      <p:pic>
        <p:nvPicPr>
          <p:cNvPr id="7" name="Picture 6">
            <a:extLst>
              <a:ext uri="{FF2B5EF4-FFF2-40B4-BE49-F238E27FC236}">
                <a16:creationId xmlns:a16="http://schemas.microsoft.com/office/drawing/2014/main" xmlns="" id="{C7E68EF6-0248-4A86-9F8D-5902DA66B9D9}"/>
              </a:ext>
            </a:extLst>
          </p:cNvPr>
          <p:cNvPicPr>
            <a:picLocks noChangeAspect="1"/>
          </p:cNvPicPr>
          <p:nvPr/>
        </p:nvPicPr>
        <p:blipFill>
          <a:blip r:embed="rId2"/>
          <a:stretch>
            <a:fillRect/>
          </a:stretch>
        </p:blipFill>
        <p:spPr>
          <a:xfrm>
            <a:off x="8176513" y="3276600"/>
            <a:ext cx="4015487" cy="2914650"/>
          </a:xfrm>
          <a:prstGeom prst="rect">
            <a:avLst/>
          </a:prstGeom>
        </p:spPr>
      </p:pic>
      <p:sp>
        <p:nvSpPr>
          <p:cNvPr id="8" name="Footer Placeholder 1">
            <a:extLst>
              <a:ext uri="{FF2B5EF4-FFF2-40B4-BE49-F238E27FC236}">
                <a16:creationId xmlns:a16="http://schemas.microsoft.com/office/drawing/2014/main" xmlns="" id="{C37047BE-1913-489C-8D5C-E829EC669888}"/>
              </a:ext>
            </a:extLst>
          </p:cNvPr>
          <p:cNvSpPr>
            <a:spLocks noGrp="1"/>
          </p:cNvSpPr>
          <p:nvPr>
            <p:ph type="ftr" sz="quarter" idx="11"/>
          </p:nvPr>
        </p:nvSpPr>
        <p:spPr>
          <a:xfrm>
            <a:off x="1602297" y="6375633"/>
            <a:ext cx="6962864" cy="482367"/>
          </a:xfrm>
        </p:spPr>
        <p:txBody>
          <a:bodyPr/>
          <a:lstStyle/>
          <a:p>
            <a:r>
              <a:rPr lang="en-US" sz="800" dirty="0"/>
              <a:t>Modified from:  Characterization of Roads within the Buffalo River Watershed (2017 Report to the Beautiful Buffalo River Action Committee), Shelby Johnson, 2017 </a:t>
            </a:r>
          </a:p>
        </p:txBody>
      </p:sp>
      <p:pic>
        <p:nvPicPr>
          <p:cNvPr id="4" name="Picture 3" descr="A picture containing text, map&#10;&#10;Description automatically generated">
            <a:extLst>
              <a:ext uri="{FF2B5EF4-FFF2-40B4-BE49-F238E27FC236}">
                <a16:creationId xmlns:a16="http://schemas.microsoft.com/office/drawing/2014/main" xmlns="" id="{59BC0676-DE86-46B8-97E3-28954110E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17" y="400050"/>
            <a:ext cx="7903634" cy="5791200"/>
          </a:xfrm>
          <a:prstGeom prst="rect">
            <a:avLst/>
          </a:prstGeom>
        </p:spPr>
      </p:pic>
    </p:spTree>
    <p:extLst>
      <p:ext uri="{BB962C8B-B14F-4D97-AF65-F5344CB8AC3E}">
        <p14:creationId xmlns:p14="http://schemas.microsoft.com/office/powerpoint/2010/main" val="171801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1523573-AE4C-4223-9B99-D8F43A64FCF7}"/>
              </a:ext>
            </a:extLst>
          </p:cNvPr>
          <p:cNvSpPr txBox="1"/>
          <p:nvPr/>
        </p:nvSpPr>
        <p:spPr>
          <a:xfrm>
            <a:off x="1493241" y="-33556"/>
            <a:ext cx="6057900" cy="461665"/>
          </a:xfrm>
          <a:prstGeom prst="rect">
            <a:avLst/>
          </a:prstGeom>
          <a:noFill/>
        </p:spPr>
        <p:txBody>
          <a:bodyPr wrap="square" rtlCol="0">
            <a:spAutoFit/>
          </a:bodyPr>
          <a:lstStyle/>
          <a:p>
            <a:r>
              <a:rPr lang="en-US" sz="2400" dirty="0"/>
              <a:t>80% of Roads in the Watershed Are Unpaved</a:t>
            </a:r>
          </a:p>
        </p:txBody>
      </p:sp>
      <p:sp>
        <p:nvSpPr>
          <p:cNvPr id="6" name="TextBox 5">
            <a:extLst>
              <a:ext uri="{FF2B5EF4-FFF2-40B4-BE49-F238E27FC236}">
                <a16:creationId xmlns:a16="http://schemas.microsoft.com/office/drawing/2014/main" xmlns="" id="{3C45E8F2-BFF1-4625-9607-1F1A913F3C5B}"/>
              </a:ext>
            </a:extLst>
          </p:cNvPr>
          <p:cNvSpPr txBox="1"/>
          <p:nvPr/>
        </p:nvSpPr>
        <p:spPr>
          <a:xfrm>
            <a:off x="8763000" y="581025"/>
            <a:ext cx="3171825" cy="2585323"/>
          </a:xfrm>
          <a:prstGeom prst="rect">
            <a:avLst/>
          </a:prstGeom>
          <a:noFill/>
        </p:spPr>
        <p:txBody>
          <a:bodyPr wrap="square" rtlCol="0">
            <a:spAutoFit/>
          </a:bodyPr>
          <a:lstStyle/>
          <a:p>
            <a:r>
              <a:rPr lang="en-US" b="1" dirty="0"/>
              <a:t>2,007 of the 2,518 miles of roads are unpaved.  The majority these can be found in Newton (885 miles) and Searcy County (834 miles).  Marion, Baxter, and Stone contain 203, 46, and 20 miles respectively; with only 11 in Boone, 7 in Pope and 1 in Van Buren.</a:t>
            </a:r>
          </a:p>
        </p:txBody>
      </p:sp>
      <p:pic>
        <p:nvPicPr>
          <p:cNvPr id="7" name="Picture 6">
            <a:extLst>
              <a:ext uri="{FF2B5EF4-FFF2-40B4-BE49-F238E27FC236}">
                <a16:creationId xmlns:a16="http://schemas.microsoft.com/office/drawing/2014/main" xmlns="" id="{99DD601C-DA54-4124-B2BC-ED8567B76752}"/>
              </a:ext>
            </a:extLst>
          </p:cNvPr>
          <p:cNvPicPr>
            <a:picLocks noChangeAspect="1"/>
          </p:cNvPicPr>
          <p:nvPr/>
        </p:nvPicPr>
        <p:blipFill>
          <a:blip r:embed="rId2"/>
          <a:stretch>
            <a:fillRect/>
          </a:stretch>
        </p:blipFill>
        <p:spPr>
          <a:xfrm>
            <a:off x="8305800" y="3494491"/>
            <a:ext cx="3886200" cy="2734859"/>
          </a:xfrm>
          <a:prstGeom prst="rect">
            <a:avLst/>
          </a:prstGeom>
        </p:spPr>
      </p:pic>
      <p:sp>
        <p:nvSpPr>
          <p:cNvPr id="8" name="Footer Placeholder 1">
            <a:extLst>
              <a:ext uri="{FF2B5EF4-FFF2-40B4-BE49-F238E27FC236}">
                <a16:creationId xmlns:a16="http://schemas.microsoft.com/office/drawing/2014/main" xmlns="" id="{F831105A-B53E-4B66-851A-96EC684D6E00}"/>
              </a:ext>
            </a:extLst>
          </p:cNvPr>
          <p:cNvSpPr>
            <a:spLocks noGrp="1"/>
          </p:cNvSpPr>
          <p:nvPr>
            <p:ph type="ftr" sz="quarter" idx="11"/>
          </p:nvPr>
        </p:nvSpPr>
        <p:spPr>
          <a:xfrm>
            <a:off x="1602297" y="6375633"/>
            <a:ext cx="6962864" cy="482367"/>
          </a:xfrm>
        </p:spPr>
        <p:txBody>
          <a:bodyPr/>
          <a:lstStyle/>
          <a:p>
            <a:r>
              <a:rPr lang="en-US" sz="800" dirty="0"/>
              <a:t>Modified from:  Characterization of Roads within the Buffalo River Watershed (2017 Report to the Beautiful Buffalo River Action Committee), Shelby Johnson, 2017 </a:t>
            </a:r>
          </a:p>
        </p:txBody>
      </p:sp>
      <p:pic>
        <p:nvPicPr>
          <p:cNvPr id="4" name="Picture 3" descr="A picture containing text, map&#10;&#10;Description automatically generated">
            <a:extLst>
              <a:ext uri="{FF2B5EF4-FFF2-40B4-BE49-F238E27FC236}">
                <a16:creationId xmlns:a16="http://schemas.microsoft.com/office/drawing/2014/main" xmlns="" id="{3626CDE9-E70C-45B3-B9CB-CDA835A45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42" y="352426"/>
            <a:ext cx="8036984" cy="5845278"/>
          </a:xfrm>
          <a:prstGeom prst="rect">
            <a:avLst/>
          </a:prstGeom>
        </p:spPr>
      </p:pic>
    </p:spTree>
    <p:extLst>
      <p:ext uri="{BB962C8B-B14F-4D97-AF65-F5344CB8AC3E}">
        <p14:creationId xmlns:p14="http://schemas.microsoft.com/office/powerpoint/2010/main" val="305743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DD4C229-F7F4-48EC-9D68-6F4171268D31}"/>
              </a:ext>
            </a:extLst>
          </p:cNvPr>
          <p:cNvSpPr txBox="1"/>
          <p:nvPr/>
        </p:nvSpPr>
        <p:spPr>
          <a:xfrm>
            <a:off x="1065401" y="-33556"/>
            <a:ext cx="6409189" cy="461665"/>
          </a:xfrm>
          <a:prstGeom prst="rect">
            <a:avLst/>
          </a:prstGeom>
          <a:noFill/>
        </p:spPr>
        <p:txBody>
          <a:bodyPr wrap="square" rtlCol="0">
            <a:spAutoFit/>
          </a:bodyPr>
          <a:lstStyle/>
          <a:p>
            <a:r>
              <a:rPr lang="en-US" sz="2400" dirty="0"/>
              <a:t>Unpaved Road Stream Crossings in the Watershed</a:t>
            </a:r>
          </a:p>
        </p:txBody>
      </p:sp>
      <p:sp>
        <p:nvSpPr>
          <p:cNvPr id="8" name="TextBox 7">
            <a:extLst>
              <a:ext uri="{FF2B5EF4-FFF2-40B4-BE49-F238E27FC236}">
                <a16:creationId xmlns:a16="http://schemas.microsoft.com/office/drawing/2014/main" xmlns="" id="{A01507D3-194A-4B19-AD3D-1DC8083E4AFB}"/>
              </a:ext>
            </a:extLst>
          </p:cNvPr>
          <p:cNvSpPr txBox="1"/>
          <p:nvPr/>
        </p:nvSpPr>
        <p:spPr>
          <a:xfrm>
            <a:off x="8632272" y="486561"/>
            <a:ext cx="3112315" cy="2585323"/>
          </a:xfrm>
          <a:prstGeom prst="rect">
            <a:avLst/>
          </a:prstGeom>
          <a:noFill/>
        </p:spPr>
        <p:txBody>
          <a:bodyPr wrap="square" rtlCol="0">
            <a:spAutoFit/>
          </a:bodyPr>
          <a:lstStyle/>
          <a:p>
            <a:r>
              <a:rPr lang="en-US" b="1" dirty="0"/>
              <a:t>The Buffalo River Watershed contains 668 points where an unpaved road crosses a stream.  Of those 668 Newton County has 322, Searcy 258, and Marion 67 stream crossings.  Stone County follows with 9, Boone 6, Pope 4 and Baxter 2</a:t>
            </a:r>
          </a:p>
        </p:txBody>
      </p:sp>
      <p:graphicFrame>
        <p:nvGraphicFramePr>
          <p:cNvPr id="9" name="Chart 8">
            <a:extLst>
              <a:ext uri="{FF2B5EF4-FFF2-40B4-BE49-F238E27FC236}">
                <a16:creationId xmlns:a16="http://schemas.microsoft.com/office/drawing/2014/main" xmlns="" id="{580DB3A8-E18F-4E32-96C4-4D03A88EBB13}"/>
              </a:ext>
            </a:extLst>
          </p:cNvPr>
          <p:cNvGraphicFramePr>
            <a:graphicFrameLocks/>
          </p:cNvGraphicFramePr>
          <p:nvPr>
            <p:extLst>
              <p:ext uri="{D42A27DB-BD31-4B8C-83A1-F6EECF244321}">
                <p14:modId xmlns:p14="http://schemas.microsoft.com/office/powerpoint/2010/main" val="3914091908"/>
              </p:ext>
            </p:extLst>
          </p:nvPr>
        </p:nvGraphicFramePr>
        <p:xfrm>
          <a:off x="8246378" y="3486150"/>
          <a:ext cx="3885501"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A picture containing text, map&#10;&#10;Description automatically generated">
            <a:extLst>
              <a:ext uri="{FF2B5EF4-FFF2-40B4-BE49-F238E27FC236}">
                <a16:creationId xmlns:a16="http://schemas.microsoft.com/office/drawing/2014/main" xmlns="" id="{3D612F34-B2A0-4A4F-926E-3FEA0BEF5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67" y="352426"/>
            <a:ext cx="7979834" cy="5886708"/>
          </a:xfrm>
          <a:prstGeom prst="rect">
            <a:avLst/>
          </a:prstGeom>
        </p:spPr>
      </p:pic>
    </p:spTree>
    <p:extLst>
      <p:ext uri="{BB962C8B-B14F-4D97-AF65-F5344CB8AC3E}">
        <p14:creationId xmlns:p14="http://schemas.microsoft.com/office/powerpoint/2010/main" val="331244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EA5E0CE7-BEBA-41F5-92A8-60994C80D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02" r="21162" b="-1"/>
          <a:stretch/>
        </p:blipFill>
        <p:spPr bwMode="auto">
          <a:xfrm>
            <a:off x="321731" y="419450"/>
            <a:ext cx="5728548" cy="582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 map&#10;&#10;Description automatically generated">
            <a:extLst>
              <a:ext uri="{FF2B5EF4-FFF2-40B4-BE49-F238E27FC236}">
                <a16:creationId xmlns:a16="http://schemas.microsoft.com/office/drawing/2014/main" xmlns="" id="{EBF9609F-3C81-45F4-A2DC-316FE37283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9715" b="2"/>
          <a:stretch/>
        </p:blipFill>
        <p:spPr>
          <a:xfrm>
            <a:off x="6141721" y="419449"/>
            <a:ext cx="5728547" cy="5828951"/>
          </a:xfrm>
          <a:prstGeom prst="rect">
            <a:avLst/>
          </a:prstGeom>
        </p:spPr>
      </p:pic>
      <p:sp>
        <p:nvSpPr>
          <p:cNvPr id="2" name="Footer Placeholder 1">
            <a:extLst>
              <a:ext uri="{FF2B5EF4-FFF2-40B4-BE49-F238E27FC236}">
                <a16:creationId xmlns:a16="http://schemas.microsoft.com/office/drawing/2014/main" xmlns="" id="{1EE21D65-FCB1-48DC-8317-A8074765B6A0}"/>
              </a:ext>
            </a:extLst>
          </p:cNvPr>
          <p:cNvSpPr>
            <a:spLocks noGrp="1"/>
          </p:cNvSpPr>
          <p:nvPr>
            <p:ph type="ftr" sz="quarter" idx="11"/>
          </p:nvPr>
        </p:nvSpPr>
        <p:spPr>
          <a:xfrm flipH="1">
            <a:off x="687705" y="5337843"/>
            <a:ext cx="45719" cy="262857"/>
          </a:xfrm>
        </p:spPr>
        <p:txBody>
          <a:bodyPr>
            <a:normAutofit lnSpcReduction="10000"/>
          </a:bodyPr>
          <a:lstStyle/>
          <a:p>
            <a:pPr>
              <a:spcAft>
                <a:spcPts val="600"/>
              </a:spcAft>
            </a:pPr>
            <a:endParaRPr lang="en-US" dirty="0"/>
          </a:p>
        </p:txBody>
      </p:sp>
      <p:sp>
        <p:nvSpPr>
          <p:cNvPr id="3" name="TextBox 2">
            <a:extLst>
              <a:ext uri="{FF2B5EF4-FFF2-40B4-BE49-F238E27FC236}">
                <a16:creationId xmlns:a16="http://schemas.microsoft.com/office/drawing/2014/main" xmlns="" id="{58523FA1-F497-459C-ADD7-C6F11ABC3AC6}"/>
              </a:ext>
            </a:extLst>
          </p:cNvPr>
          <p:cNvSpPr txBox="1"/>
          <p:nvPr/>
        </p:nvSpPr>
        <p:spPr>
          <a:xfrm>
            <a:off x="2399251" y="-42216"/>
            <a:ext cx="7818541" cy="461665"/>
          </a:xfrm>
          <a:prstGeom prst="rect">
            <a:avLst/>
          </a:prstGeom>
          <a:noFill/>
        </p:spPr>
        <p:txBody>
          <a:bodyPr wrap="square" rtlCol="0">
            <a:spAutoFit/>
          </a:bodyPr>
          <a:lstStyle/>
          <a:p>
            <a:r>
              <a:rPr lang="en-US" sz="2400" dirty="0"/>
              <a:t>Topography of an Unpaved Road in Northwest Searcy County</a:t>
            </a:r>
          </a:p>
        </p:txBody>
      </p:sp>
    </p:spTree>
    <p:extLst>
      <p:ext uri="{BB962C8B-B14F-4D97-AF65-F5344CB8AC3E}">
        <p14:creationId xmlns:p14="http://schemas.microsoft.com/office/powerpoint/2010/main" val="1182977572"/>
      </p:ext>
    </p:extLst>
  </p:cSld>
  <p:clrMapOvr>
    <a:masterClrMapping/>
  </p:clrMapOvr>
</p:sld>
</file>

<file path=ppt/theme/theme1.xml><?xml version="1.0" encoding="utf-8"?>
<a:theme xmlns:a="http://schemas.openxmlformats.org/drawingml/2006/main" name="Arkansas Department of Agricultur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445</Words>
  <Application>Microsoft Macintosh PowerPoint</Application>
  <PresentationFormat>Custom</PresentationFormat>
  <Paragraphs>19</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Arkansas Department of Agriculture Theme</vt:lpstr>
      <vt:lpstr>Custom Design</vt:lpstr>
      <vt:lpstr>Unpaved Roads in the Buffalo River Watershed Report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Unpaved Roads in the Buffalo River Watershed Report</dc:title>
  <dc:creator>Chris Kelley</dc:creator>
  <cp:lastModifiedBy>Watkins</cp:lastModifiedBy>
  <cp:revision>12</cp:revision>
  <dcterms:created xsi:type="dcterms:W3CDTF">2020-06-22T19:27:57Z</dcterms:created>
  <dcterms:modified xsi:type="dcterms:W3CDTF">2020-08-01T16:00:00Z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610e7d-c579-4c6c-bcda-3d6fd21c1bb7_Enabled">
    <vt:lpwstr>True</vt:lpwstr>
  </property>
  <property fmtid="{D5CDD505-2E9C-101B-9397-08002B2CF9AE}" pid="3" name="MSIP_Label_30610e7d-c579-4c6c-bcda-3d6fd21c1bb7_SiteId">
    <vt:lpwstr>5ec1d8f0-cb62-4000-b327-8e63b0547048</vt:lpwstr>
  </property>
  <property fmtid="{D5CDD505-2E9C-101B-9397-08002B2CF9AE}" pid="4" name="MSIP_Label_30610e7d-c579-4c6c-bcda-3d6fd21c1bb7_Owner">
    <vt:lpwstr>Chris.Kelley@arkansas.gov</vt:lpwstr>
  </property>
  <property fmtid="{D5CDD505-2E9C-101B-9397-08002B2CF9AE}" pid="5" name="MSIP_Label_30610e7d-c579-4c6c-bcda-3d6fd21c1bb7_SetDate">
    <vt:lpwstr>2020-06-22T19:28:19.2178204Z</vt:lpwstr>
  </property>
  <property fmtid="{D5CDD505-2E9C-101B-9397-08002B2CF9AE}" pid="6" name="MSIP_Label_30610e7d-c579-4c6c-bcda-3d6fd21c1bb7_Name">
    <vt:lpwstr>Unprotected</vt:lpwstr>
  </property>
  <property fmtid="{D5CDD505-2E9C-101B-9397-08002B2CF9AE}" pid="7" name="MSIP_Label_30610e7d-c579-4c6c-bcda-3d6fd21c1bb7_Application">
    <vt:lpwstr>Microsoft Azure Information Protection</vt:lpwstr>
  </property>
  <property fmtid="{D5CDD505-2E9C-101B-9397-08002B2CF9AE}" pid="8" name="MSIP_Label_30610e7d-c579-4c6c-bcda-3d6fd21c1bb7_ActionId">
    <vt:lpwstr>c07dac2c-29f0-4885-a094-7a3fbce3383e</vt:lpwstr>
  </property>
  <property fmtid="{D5CDD505-2E9C-101B-9397-08002B2CF9AE}" pid="9" name="MSIP_Label_30610e7d-c579-4c6c-bcda-3d6fd21c1bb7_Extended_MSFT_Method">
    <vt:lpwstr>Automatic</vt:lpwstr>
  </property>
  <property fmtid="{D5CDD505-2E9C-101B-9397-08002B2CF9AE}" pid="10" name="Sensitivity">
    <vt:lpwstr>Unprotected</vt:lpwstr>
  </property>
</Properties>
</file>